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62" r:id="rId4"/>
    <p:sldId id="264" r:id="rId5"/>
    <p:sldId id="263" r:id="rId6"/>
    <p:sldId id="260" r:id="rId7"/>
    <p:sldId id="265" r:id="rId8"/>
    <p:sldId id="261" r:id="rId9"/>
  </p:sldIdLst>
  <p:sldSz cx="12192000" cy="18000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B018D0-6A1E-6044-B581-E5E435C213A5}" v="17" dt="2024-02-21T11:35:06.1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6690"/>
  </p:normalViewPr>
  <p:slideViewPr>
    <p:cSldViewPr snapToGrid="0">
      <p:cViewPr>
        <p:scale>
          <a:sx n="91" d="100"/>
          <a:sy n="91" d="100"/>
        </p:scale>
        <p:origin x="137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 Igolkina" userId="4d1b5d7ddf2bbc78" providerId="LiveId" clId="{97B018D0-6A1E-6044-B581-E5E435C213A5}"/>
    <pc:docChg chg="custSel modSld">
      <pc:chgData name="Ann Igolkina" userId="4d1b5d7ddf2bbc78" providerId="LiveId" clId="{97B018D0-6A1E-6044-B581-E5E435C213A5}" dt="2024-02-29T09:24:23.519" v="0" actId="478"/>
      <pc:docMkLst>
        <pc:docMk/>
      </pc:docMkLst>
      <pc:sldChg chg="delSp mod">
        <pc:chgData name="Ann Igolkina" userId="4d1b5d7ddf2bbc78" providerId="LiveId" clId="{97B018D0-6A1E-6044-B581-E5E435C213A5}" dt="2024-02-29T09:24:23.519" v="0" actId="478"/>
        <pc:sldMkLst>
          <pc:docMk/>
          <pc:sldMk cId="1455673316" sldId="256"/>
        </pc:sldMkLst>
        <pc:spChg chg="del">
          <ac:chgData name="Ann Igolkina" userId="4d1b5d7ddf2bbc78" providerId="LiveId" clId="{97B018D0-6A1E-6044-B581-E5E435C213A5}" dt="2024-02-29T09:24:23.519" v="0" actId="478"/>
          <ac:spMkLst>
            <pc:docMk/>
            <pc:sldMk cId="1455673316" sldId="256"/>
            <ac:spMk id="6" creationId="{930FD31B-B552-B57F-2A9A-645505E2EBE7}"/>
          </ac:spMkLst>
        </pc:spChg>
        <pc:spChg chg="del">
          <ac:chgData name="Ann Igolkina" userId="4d1b5d7ddf2bbc78" providerId="LiveId" clId="{97B018D0-6A1E-6044-B581-E5E435C213A5}" dt="2024-02-29T09:24:23.519" v="0" actId="478"/>
          <ac:spMkLst>
            <pc:docMk/>
            <pc:sldMk cId="1455673316" sldId="256"/>
            <ac:spMk id="7" creationId="{78E4F15A-8908-ACB8-3D34-58B9821AB0DD}"/>
          </ac:spMkLst>
        </pc:spChg>
        <pc:spChg chg="del">
          <ac:chgData name="Ann Igolkina" userId="4d1b5d7ddf2bbc78" providerId="LiveId" clId="{97B018D0-6A1E-6044-B581-E5E435C213A5}" dt="2024-02-29T09:24:23.519" v="0" actId="478"/>
          <ac:spMkLst>
            <pc:docMk/>
            <pc:sldMk cId="1455673316" sldId="256"/>
            <ac:spMk id="8" creationId="{26589D2B-0204-532F-D877-0E66ADD273B1}"/>
          </ac:spMkLst>
        </pc:spChg>
        <pc:spChg chg="del">
          <ac:chgData name="Ann Igolkina" userId="4d1b5d7ddf2bbc78" providerId="LiveId" clId="{97B018D0-6A1E-6044-B581-E5E435C213A5}" dt="2024-02-29T09:24:23.519" v="0" actId="478"/>
          <ac:spMkLst>
            <pc:docMk/>
            <pc:sldMk cId="1455673316" sldId="256"/>
            <ac:spMk id="15" creationId="{28C7CF44-A8DE-277C-19FC-55CBF6E27EEE}"/>
          </ac:spMkLst>
        </pc:spChg>
        <pc:picChg chg="del">
          <ac:chgData name="Ann Igolkina" userId="4d1b5d7ddf2bbc78" providerId="LiveId" clId="{97B018D0-6A1E-6044-B581-E5E435C213A5}" dt="2024-02-29T09:24:23.519" v="0" actId="478"/>
          <ac:picMkLst>
            <pc:docMk/>
            <pc:sldMk cId="1455673316" sldId="256"/>
            <ac:picMk id="9" creationId="{649D2BAB-C436-437F-92B1-476731C28CBA}"/>
          </ac:picMkLst>
        </pc:picChg>
        <pc:picChg chg="del">
          <ac:chgData name="Ann Igolkina" userId="4d1b5d7ddf2bbc78" providerId="LiveId" clId="{97B018D0-6A1E-6044-B581-E5E435C213A5}" dt="2024-02-29T09:24:23.519" v="0" actId="478"/>
          <ac:picMkLst>
            <pc:docMk/>
            <pc:sldMk cId="1455673316" sldId="256"/>
            <ac:picMk id="10" creationId="{03FF603A-F709-B985-6FC8-9207639D5BC4}"/>
          </ac:picMkLst>
        </pc:picChg>
        <pc:picChg chg="del">
          <ac:chgData name="Ann Igolkina" userId="4d1b5d7ddf2bbc78" providerId="LiveId" clId="{97B018D0-6A1E-6044-B581-E5E435C213A5}" dt="2024-02-29T09:24:23.519" v="0" actId="478"/>
          <ac:picMkLst>
            <pc:docMk/>
            <pc:sldMk cId="1455673316" sldId="256"/>
            <ac:picMk id="11" creationId="{03379B63-C513-2CCB-53B1-1AC9FE809EDC}"/>
          </ac:picMkLst>
        </pc:picChg>
        <pc:picChg chg="del">
          <ac:chgData name="Ann Igolkina" userId="4d1b5d7ddf2bbc78" providerId="LiveId" clId="{97B018D0-6A1E-6044-B581-E5E435C213A5}" dt="2024-02-29T09:24:23.519" v="0" actId="478"/>
          <ac:picMkLst>
            <pc:docMk/>
            <pc:sldMk cId="1455673316" sldId="256"/>
            <ac:picMk id="12" creationId="{EA502A5E-2485-38A1-9EB7-205E3B00CEDD}"/>
          </ac:picMkLst>
        </pc:picChg>
        <pc:picChg chg="del">
          <ac:chgData name="Ann Igolkina" userId="4d1b5d7ddf2bbc78" providerId="LiveId" clId="{97B018D0-6A1E-6044-B581-E5E435C213A5}" dt="2024-02-29T09:24:23.519" v="0" actId="478"/>
          <ac:picMkLst>
            <pc:docMk/>
            <pc:sldMk cId="1455673316" sldId="256"/>
            <ac:picMk id="13" creationId="{9C03AADB-2023-CDE3-38E3-1FC7D01E4C51}"/>
          </ac:picMkLst>
        </pc:picChg>
        <pc:picChg chg="del">
          <ac:chgData name="Ann Igolkina" userId="4d1b5d7ddf2bbc78" providerId="LiveId" clId="{97B018D0-6A1E-6044-B581-E5E435C213A5}" dt="2024-02-29T09:24:23.519" v="0" actId="478"/>
          <ac:picMkLst>
            <pc:docMk/>
            <pc:sldMk cId="1455673316" sldId="256"/>
            <ac:picMk id="14" creationId="{5E63B867-6628-381D-3844-F597F3BA6E9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F8963-AF56-7B44-81F6-0967FE521D96}" type="datetimeFigureOut">
              <a:rPr lang="en-AT" smtClean="0"/>
              <a:t>28.02.24</a:t>
            </a:fld>
            <a:endParaRPr lang="en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84425" y="1143000"/>
            <a:ext cx="208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D78F8-7391-0040-B433-F0737D1DCF4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691622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84425" y="1143000"/>
            <a:ext cx="20891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LTR</a:t>
            </a:r>
          </a:p>
          <a:p>
            <a:r>
              <a:rPr lang="en-GB" dirty="0"/>
              <a:t>SVgr_5_id_117349|452 </a:t>
            </a:r>
          </a:p>
          <a:p>
            <a:r>
              <a:rPr lang="en-GB" dirty="0"/>
              <a:t>"AAGAAATTGTAGAGAATAGTTGGTTAAATATTGGGTTAAATTATAATTGGTATATTGTAAATACACAATTAATAAATTAACCACAAATATATAAACCAAAATAAGAAAACACTCTAATATTTATTTGTAAATCACTCACAATACAAAGTTTATAACTTAATAACAAATACACTCAAATCTCACACCACTCTTTATTTTTCTCAAACCTCACACTCTATTTCTACGTTGCATGATATTGCAACTTCTCTCTCTCTTGTATTGTATGTTATGGGATGATTGCTCTCGTTTAATTCCTCTCAATTTATAGAGAGTTCGCAGCCTACTTTTGTTGACTAAATGAGCAACCACCACTTCTTATTTTCAACAATAAACACTACTTAAATATTCAACAAAAAACACTGCTTTGACTAAGAGTTACCGTATGTGAAAGTGATGATGCAATTCTTTCAACA" </a:t>
            </a:r>
          </a:p>
          <a:p>
            <a:endParaRPr lang="en-GB" dirty="0"/>
          </a:p>
          <a:p>
            <a:r>
              <a:rPr lang="en-GB" dirty="0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./</a:t>
            </a:r>
            <a:r>
              <a:rPr lang="en-GB" dirty="0" err="1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hier_search.sh</a:t>
            </a:r>
            <a:r>
              <a:rPr lang="en-GB" dirty="0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 -r ../</a:t>
            </a:r>
            <a:r>
              <a:rPr lang="en-GB" dirty="0" err="1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res_comp</a:t>
            </a:r>
            <a:r>
              <a:rPr lang="en-GB" dirty="0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/comp_2/ -g ../../</a:t>
            </a:r>
            <a:r>
              <a:rPr lang="en-GB" dirty="0" err="1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pacbio</a:t>
            </a:r>
            <a:r>
              <a:rPr lang="en-GB" dirty="0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/pb_27/ -t </a:t>
            </a:r>
            <a:r>
              <a:rPr lang="en-GB" dirty="0" err="1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fasta</a:t>
            </a:r>
            <a:r>
              <a:rPr lang="en-GB" dirty="0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  -q ../</a:t>
            </a:r>
            <a:r>
              <a:rPr lang="en-GB" dirty="0" err="1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candidates_comp</a:t>
            </a:r>
            <a:r>
              <a:rPr lang="en-GB" dirty="0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/comp_2_ltr.fasta -d 1 -s 0.85 -n 30 --pal --</a:t>
            </a:r>
            <a:r>
              <a:rPr lang="en-GB" dirty="0" err="1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ltr</a:t>
            </a:r>
            <a:endParaRPr lang="en-GB" dirty="0">
              <a:solidFill>
                <a:srgbClr val="D2D1D8"/>
              </a:solidFill>
              <a:effectLst/>
              <a:latin typeface="Menlo" panose="020B0609030804020204" pitchFamily="49" charset="0"/>
            </a:endParaRPr>
          </a:p>
          <a:p>
            <a:endParaRPr lang="en-GB" dirty="0"/>
          </a:p>
          <a:p>
            <a:r>
              <a:rPr lang="en-GB" dirty="0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awk '/^&gt;SVgr_1_id_100421/{print; </a:t>
            </a:r>
            <a:r>
              <a:rPr lang="en-GB" dirty="0" err="1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getline</a:t>
            </a:r>
            <a:r>
              <a:rPr lang="en-GB" dirty="0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; print}' </a:t>
            </a:r>
            <a:r>
              <a:rPr lang="en-GB" dirty="0" err="1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sv_pangen_seq_sv_big_orf.fasta</a:t>
            </a:r>
            <a:r>
              <a:rPr lang="en-GB" dirty="0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 &gt; comp_2_SVgr_1_id_100421.fasta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 ORF|2350|4794|+|aaLEN|815 </a:t>
            </a:r>
          </a:p>
          <a:p>
            <a:r>
              <a:rPr lang="en-GB" dirty="0"/>
              <a:t>"VYFLKHKDEALEKFKEFKTTVERELGKKIKCLRTDNGGEYTSIEFNNYLKELNIRRQLTCAKTPQQNGVAERKNRHLAEICRSLLHAKNVDTRFWAECMKTTVYVTNRLPQPRLDFLSPFQKLYDVNPTVNYFRVFGCVCYVFIADEDRSKFDKKAIRCIFVGYDEQKKGWKCCDPNTNKIYVSRNVVFDEASSWWANKVVLPDTHELQEKLQTKLQLESAKDKDDTEGPTSSTSQSNVRSKSRSPWRIGVHETPDEVETSQLEDQQIEPSQPQLRRSTRERRQNPKYINAAYAEVKEPTTFEEASKSPEWRKAMEEEILALKQNQTWNLVPKLEGVKPISCKWVYKLKTRPDGTIERYKARLVVRGFSQEYGIDYDETFSPVAKITTVRVLLALAASKSWKLWQMDVKNAFLHGELDRDIYIDQPQGFVNHEKPEYVCKLKKALYGLKQAPRAWYGKIAEFLVQSGYHVAPADSSLFVKIQGEKLSIVLVYVDDIIITGYDTSEIQRTRENLSVRFQMKELGELKHFLGLEVERKESGIFLGQHKYARDLIQKFGLVECKPIATPMEPNLKLCAYDGKDLEDTKMYRQIVGSLIYLTLSRPDISFAVGVVSRFMQKPKKPHLEAAKRILRYIKGTIDWGLLYEKEGKGKLNSYCDADYAGDHDTRRSTTGYVFNLGSGAISWCSKRQPTVSLSTTEAEYRAGAMAAQECAWLIQLMKDLNQPTEDGVPLHCDNLSAVRLAENPVFHARTKHVEVHYHFLREKVLQGDIVMKPVKTKDQVADIFTKSLSASKVIQFRTLLGMNTRTRKVDNEGEC" </a:t>
            </a:r>
          </a:p>
          <a:p>
            <a:r>
              <a:rPr lang="en-GB" dirty="0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ORF|436|2346|+|aaLEN|637 </a:t>
            </a:r>
          </a:p>
          <a:p>
            <a:r>
              <a:rPr lang="en-GB" dirty="0"/>
              <a:t>                                                                                                                                                                                  "PTILYIWYQSEVDPTNSYIYLFGCYSEAFVKIMADFTTSIEKLNNNNYGSWSTRMKFYLLGQDLWDIVNGAEKTPPREARSTYTTSDTSTSTPVRPDVVSQRPAGDPDALKKWKVKAGKAMYALTVAVEEEFLQRIKDARTPKEAWDILTAIFAKKNDAKLQRLENELLSISQKNMSVSQYFSKVKSLCDEISKLDPENGITQTRMKRIIIHGLKPEYKSIITATRGWATEPTLADLENLLINEEDLDKPTLSRPTNGEETALFTNRRNNQGYGYGRGRGRSRGRGSGRFNGQERDAQGNQDRSFQSGGARGAQNNQGGQNRWQQSNNQSDECYNCGKKGHYARNCWSKKIEGNAATSSKNEGDGEEDWEFETSFFMEEVNINDGRKQNPIEEFALTAVCENSIDYQKDWIVDSGCSNHMIGDMSKLVNITKYNGDRVIVTADNTQLPIAHVGKTHLPQKFGHEEFQLQNVYHVPGMKKNLLSVPQLTSAGNYVLFSPEDVKVYRELKVIGKPFIEGPKMKAIYVMSAEEAYVEKTRRSDTGDLWHARLGHVNYSKLKIMMQKSMLKGLPQLEINHEIVCVGCQYGKAHQLPYKDSKFKAKEPLELVHSDLLGKIKQPSTRGYQYLITFIDDFSRYV" </a:t>
            </a:r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D78F8-7391-0040-B433-F0737D1DCF45}" type="slidenum">
              <a:rPr lang="en-AT" smtClean="0"/>
              <a:t>3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828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SVgr_5_id_23505|377 </a:t>
            </a:r>
          </a:p>
          <a:p>
            <a:r>
              <a:rPr lang="en-GB" dirty="0"/>
              <a:t>"TACTCGATGGCGCAGCGTAACCAATAGAGAATCCTAAGCTCGTTGATTCCGTGGAATAGCCGAGAGAAGGGGGCGTCACTTGTTCGTTGATTCCTCGAAATAGCCGAACAAAGACTGAGCTTGAAGATCGTTGATTCGAAACGAATAGCCGATAGTCAAGAGAATGAAGAAAGCTAAAGCTTCTAATTATTATTCAATCAAACGTCCGCTCCTTGATGGAGGAGATGTCCTATTTATACAAGAAACAAAGACCCTAATCCTAACCGACTAAGGATTATCTAAACAAAACTGAAACATAAAGCCCAAGTAAAAGAAATTAAAACAAAGCCCAATTCAAAAGAGAGAAGTAAAAGGAGACTTTAAGATGCGCTGCATCA"</a:t>
            </a:r>
          </a:p>
          <a:p>
            <a:endParaRPr lang="en-GB" dirty="0"/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./</a:t>
            </a:r>
            <a:r>
              <a:rPr lang="en-GB" dirty="0" err="1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hier_search.sh</a:t>
            </a:r>
            <a:r>
              <a:rPr lang="en-GB" dirty="0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 -r ../</a:t>
            </a:r>
            <a:r>
              <a:rPr lang="en-GB" dirty="0" err="1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res_comp</a:t>
            </a:r>
            <a:r>
              <a:rPr lang="en-GB" dirty="0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/comp_5/ -g ../../</a:t>
            </a:r>
            <a:r>
              <a:rPr lang="en-GB" dirty="0" err="1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pacbio</a:t>
            </a:r>
            <a:r>
              <a:rPr lang="en-GB" dirty="0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/pb_27/ -t </a:t>
            </a:r>
            <a:r>
              <a:rPr lang="en-GB" dirty="0" err="1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fasta</a:t>
            </a:r>
            <a:r>
              <a:rPr lang="en-GB" dirty="0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  -q ../</a:t>
            </a:r>
            <a:r>
              <a:rPr lang="en-GB" dirty="0" err="1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candidates_comp</a:t>
            </a:r>
            <a:r>
              <a:rPr lang="en-GB" dirty="0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/comp_5_ltr.fasta -d 1 -s 0.85 -n 30 --pal --</a:t>
            </a:r>
            <a:r>
              <a:rPr lang="en-GB" dirty="0" err="1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ltr</a:t>
            </a:r>
            <a:endParaRPr lang="en-GB" dirty="0">
              <a:solidFill>
                <a:srgbClr val="D2D1D8"/>
              </a:solidFill>
              <a:effectLst/>
              <a:latin typeface="Menlo" panose="020B0609030804020204" pitchFamily="49" charset="0"/>
            </a:endParaRPr>
          </a:p>
          <a:p>
            <a:endParaRPr lang="en-AT" dirty="0"/>
          </a:p>
          <a:p>
            <a:endParaRPr lang="en-A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awk '/^&gt;SVgr_2_id_102135/{print; </a:t>
            </a:r>
            <a:r>
              <a:rPr lang="en-GB" dirty="0" err="1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getline</a:t>
            </a:r>
            <a:r>
              <a:rPr lang="en-GB" dirty="0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; print}' </a:t>
            </a:r>
            <a:r>
              <a:rPr lang="en-GB" dirty="0" err="1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sv_pangen_seq_no_te_orf.fasta</a:t>
            </a:r>
            <a:r>
              <a:rPr lang="en-GB" dirty="0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 &gt; comp_5_SVgr_2_id_102135.fasta</a:t>
            </a:r>
          </a:p>
          <a:p>
            <a:endParaRPr lang="en-AT" dirty="0"/>
          </a:p>
          <a:p>
            <a:endParaRPr lang="en-AT" dirty="0"/>
          </a:p>
          <a:p>
            <a:r>
              <a:rPr lang="en-GB" dirty="0"/>
              <a:t> ORF|3196|377|-|aaLEN|940 </a:t>
            </a:r>
          </a:p>
          <a:p>
            <a:r>
              <a:rPr lang="en-GB" dirty="0"/>
              <a:t>"SREFSYLSRTSDKVEHGKEVVVSNGDKILLCSAAAFEDEFKDTGFAVVLMSTSVTPNVVSPLESWINDLLTEFVDVFPTELPQGLPPLRDIQHQIDFCPGAVLPNRPHYRMSPKEHEELRRQVEELVAKGHVRESLSPCAVPALLIPKKDGSWRMCVDSRAINKITVRYRFPIPRLDDLLDQIGKATIFSKLDLKSGYHQIRIRPGDEWKTAFKTREGLFEWLVMPFGLSNAPSTFMRVMNQALRPFIGKFVVVYFDDILIFSSSMEEHQDHLRQVLMVLRQETFFVARQKCEWGVDRVLFLGYVISSQGLSMDMSKVEAVKSWPVPKTVTEVRSFHGLASFYRRFVPHFSSIMAPLTDCMKEGKFQWSSEAQDAFELIKHKLTSAPILILPDFELPFELHCDASKLGIGAVLSQQSQPVAYFSEKLSGARSRYSTYDVEFYAVVQAIKHWRHYLVHREFILFTDHDALKHLERQVKVSSRHASWIAYLQQFTFSIRHKAGKLNRVADALSRRHTLLTSMHVTVPGFGSFSSLYETDPFFSSILAEVTSGSRSDFTLTDGFLFRGVQLCVPDCSLRLKMIEELHTEGHVGRDRTLQLVSASYYWPSLRRDVERFVERCRACQTAKGTASNAGLYLPLPIPTQPWTDVSMDFILGLPRTQRGNDSIFVVVDRFSKMAHFVPCKRTTDAVRVAQLFFQEIYRLHGLPTSIVSDRDTRFLSHFWRSLWKLLHTSLDMSTAYHPQTDGQTEVTNRALGNMLRCLVGENIKTWETRLCQAEFAHNHATNRSSGFSPFEIVYSLLPRGPLDLTVVPDPKRMHGRAIEFVEVLKSTHQHARDKLELSAHHYKEKADAKRRELVFQPGDMVWVVLTKDRMPSHEYNKLRSRKIGPVEVLERINDNAYRLQLPAHMKTSNVFNVKFLSKFRGDNDEPDSETNLLLPGGT" </a:t>
            </a:r>
          </a:p>
          <a:p>
            <a:r>
              <a:rPr lang="en-GB" dirty="0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ORF|5010|3157|-|aaLEN|618 </a:t>
            </a:r>
          </a:p>
          <a:p>
            <a:r>
              <a:rPr lang="en-GB" dirty="0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"IIIRSFSFLHSLDYRLFVSNQRSSSSVFVRLFRGINEQVTPPSLGYSTESTSLGFSIGYAAPVLVSEPETISFTLLKYSIMAPTRNTKKVDGRDDERFNEWDELRKTLVTMQENIQATISQSIHALAETVLQNQFQQHDLDYDSSEGSRDNPFARERKPRHGYQANMREQDREDRRWESGFKLDIPEFHGSIRGEELLDWLTAVNEVMEFKQVPEDRKVALVATKFRGRAASWWTQLKATRTRTGKGKIETWEKLQKHLKHSFLPQNYERTMYTRLQNLRQGARSVDEYADEFYLLITRNEVFDSEIQLVSRFIGGLRQQIQNSLTQFDPTSIAEAHRRAVAFEQQFKATSSWSTGNRARVGGGLNLEKNSNQKESQERSAANPIVTDNVALENQNARRSSRPNALRCFTCGEPGHLMTACPQKNRRGLLMEDTVWDEEAEEQGEDDSGLQEDRNNGDTGSMLVARVCLAPVVCEEPWLRTNIFRSTCTIKSKICSFVIDSGSSRNVISEEAVRKLGLQRESHPLPYKLTWLNKGIDIHIAQRTLVTLSIGKYYKDKIFCDIVPMDVGHLILGRPWQYDRDVLHNGKTNVHSFVFDNRRIVLLPNPESSVTYPGRLTR" </a:t>
            </a:r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D78F8-7391-0040-B433-F0737D1DCF45}" type="slidenum">
              <a:rPr lang="en-AT" smtClean="0"/>
              <a:t>4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231194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SVgr_1_id_102568|358 </a:t>
            </a:r>
          </a:p>
          <a:p>
            <a:r>
              <a:rPr lang="en-GB" dirty="0"/>
              <a:t>"ACAGTGCCGTGCCTCATGTGTAACAAATAAGGCATTTGCCTTAGGCCACCAAAAATTAAACAAATAAAAGGCCACATTTTTCCTAAATTAAGCAAAATATTTATTTTTATATAGTGTTTTAGGACTTTTCTTTTAGAAAATATACTCAAATCATTAACATTTATAGAAATATTTTTTGTTTTTCCTTTTCATTAACTCTTAAATCTTGTTTATTCATGATTTTCTTAACAAATTGAGCAACATTTCTTTATTTTTTACATTTAAGAAAAAAATTCTCTCAAAAATATAATATATTAGGCCACATTTTAAAATTTTGCCTCAAGCCTCAATAGACCTTGGCACGGCACTGCAGCTGTAG" </a:t>
            </a:r>
          </a:p>
          <a:p>
            <a:endParaRPr lang="en-GB" dirty="0"/>
          </a:p>
          <a:p>
            <a:r>
              <a:rPr lang="en-GB" dirty="0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./</a:t>
            </a:r>
            <a:r>
              <a:rPr lang="en-GB" dirty="0" err="1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hier_search.sh</a:t>
            </a:r>
            <a:r>
              <a:rPr lang="en-GB" dirty="0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 -r ../</a:t>
            </a:r>
            <a:r>
              <a:rPr lang="en-GB" dirty="0" err="1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res_comp</a:t>
            </a:r>
            <a:r>
              <a:rPr lang="en-GB" dirty="0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/comp_4/ -g ../../</a:t>
            </a:r>
            <a:r>
              <a:rPr lang="en-GB" dirty="0" err="1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pacbio</a:t>
            </a:r>
            <a:r>
              <a:rPr lang="en-GB" dirty="0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pb_updated</a:t>
            </a:r>
            <a:r>
              <a:rPr lang="en-GB" dirty="0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/ -t </a:t>
            </a:r>
            <a:r>
              <a:rPr lang="en-GB" dirty="0" err="1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fasta</a:t>
            </a:r>
            <a:r>
              <a:rPr lang="en-GB" dirty="0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  -q ../</a:t>
            </a:r>
            <a:r>
              <a:rPr lang="en-GB" dirty="0" err="1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candidates_comp</a:t>
            </a:r>
            <a:r>
              <a:rPr lang="en-GB" dirty="0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/comp_4_ufo.fasta -d 1 -s 0.85 -n 30 --pal --</a:t>
            </a:r>
            <a:r>
              <a:rPr lang="en-GB" dirty="0" err="1">
                <a:solidFill>
                  <a:srgbClr val="D2D1D8"/>
                </a:solidFill>
                <a:effectLst/>
                <a:latin typeface="Menlo" panose="020B0609030804020204" pitchFamily="49" charset="0"/>
              </a:rPr>
              <a:t>ltr</a:t>
            </a:r>
            <a:endParaRPr lang="en-GB" dirty="0">
              <a:solidFill>
                <a:srgbClr val="D2D1D8"/>
              </a:solidFill>
              <a:effectLst/>
              <a:latin typeface="Menlo" panose="020B0609030804020204" pitchFamily="49" charset="0"/>
            </a:endParaRPr>
          </a:p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D78F8-7391-0040-B433-F0737D1DCF45}" type="slidenum">
              <a:rPr lang="en-AT" smtClean="0"/>
              <a:t>5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652703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 = </a:t>
            </a:r>
            <a:r>
              <a:rPr lang="en-US" dirty="0" err="1"/>
              <a:t>readFastaMy</a:t>
            </a:r>
            <a:r>
              <a:rPr lang="en-US" dirty="0"/>
              <a:t>('/Volumes/Samsung_T5/</a:t>
            </a:r>
            <a:r>
              <a:rPr lang="en-US" dirty="0" err="1"/>
              <a:t>vienn</a:t>
            </a:r>
            <a:r>
              <a:rPr lang="en-US" dirty="0"/>
              <a:t>/</a:t>
            </a:r>
            <a:r>
              <a:rPr lang="en-US" dirty="0" err="1"/>
              <a:t>pb_chromosomes</a:t>
            </a:r>
            <a:r>
              <a:rPr lang="en-US" dirty="0"/>
              <a:t>/10024_chr5.fasta')</a:t>
            </a:r>
          </a:p>
          <a:p>
            <a:r>
              <a:rPr lang="en-US" dirty="0"/>
              <a:t>g = seq2nt(g)</a:t>
            </a:r>
          </a:p>
          <a:p>
            <a:r>
              <a:rPr lang="en-US" dirty="0"/>
              <a:t>s2 = g[6045880 + (-2000:2000)]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 = </a:t>
            </a:r>
            <a:r>
              <a:rPr lang="en-US" dirty="0" err="1"/>
              <a:t>readFastaMy</a:t>
            </a:r>
            <a:r>
              <a:rPr lang="en-US" dirty="0"/>
              <a:t>('/Volumes/Samsung_T5/</a:t>
            </a:r>
            <a:r>
              <a:rPr lang="en-US" dirty="0" err="1"/>
              <a:t>vienn</a:t>
            </a:r>
            <a:r>
              <a:rPr lang="en-US" dirty="0"/>
              <a:t>/</a:t>
            </a:r>
            <a:r>
              <a:rPr lang="en-US" dirty="0" err="1"/>
              <a:t>pb_chromosomes</a:t>
            </a:r>
            <a:r>
              <a:rPr lang="en-US" dirty="0"/>
              <a:t>/10015_chr4.fasta')</a:t>
            </a:r>
          </a:p>
          <a:p>
            <a:r>
              <a:rPr lang="en-US" dirty="0"/>
              <a:t>g = seq2nt(g)</a:t>
            </a:r>
          </a:p>
          <a:p>
            <a:r>
              <a:rPr lang="en-US" dirty="0"/>
              <a:t>s1 = g[8105907 + (-2000:2000)]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dotplot</a:t>
            </a:r>
            <a:r>
              <a:rPr lang="en-US" dirty="0"/>
              <a:t>(s1, s2, 15, 13)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ru-RU" dirty="0"/>
              <a:t>Ключ</a:t>
            </a:r>
          </a:p>
          <a:p>
            <a:endParaRPr lang="ru-RU" dirty="0"/>
          </a:p>
          <a:p>
            <a:r>
              <a:rPr lang="en-GB" dirty="0"/>
              <a:t>TATTTAGTCTGTTCGTTTAATGGCCGCAGGCGGCAGCGGCTGCGGCTGCGGCAGCGGCAACGGTAACACTGCCGCAGGTTGTTGTTCGTTTTGTCGCCGCCAACGTTGCCGCAGCCGCTGCCGCAATCGCAGGTTTTGTGTTCGTTTCGATGCTGCCATTGTTGCCGACGCTGCCGCATGTTTGGTGATCTTGACAGAGG</a:t>
            </a:r>
          </a:p>
          <a:p>
            <a:endParaRPr lang="en-GB" dirty="0"/>
          </a:p>
          <a:p>
            <a:r>
              <a:rPr lang="en-GB" dirty="0"/>
              <a:t>SVgr_1_id_134244|1785 </a:t>
            </a:r>
          </a:p>
          <a:p>
            <a:r>
              <a:rPr lang="en-GB" dirty="0"/>
              <a:t>"AAATTTAGTCTGTTCGTTTAGTGGCCGCAGGCGGCAGCGACAGCGACTGCGGCAGCGGCAACGGTAACACTGCCGCAGGTTGTTGTTCGTTTCGTCGCCGCCAATGTTGCCGCAGCCGCTGCCGCAACCGCAGGTTTTGTATTCGTTTCGATGCCGCCATCGTTGCCGCTGACGCTGCCGCATGTTTGGTGTTCGTTTCTCTAACGCTGTGGCAATTTTACACTAAATTCTTATTTTATTTTTCTAAATTTGTATAATTATATTTGAAGCAATAAAATGTAACATAAATAAATTTCTATCCATAAGAAATATTAGTGTAGCTAATAATAATTTTTAATTAAATATATAATTATAACTATATAATTTTGTGATAAATCATGAGCTAAATTAAAACAAATTTGGATGATGAGCAAGTTTTCAGTCAAAACCATGATTATATATCTCAAAATAGAAGCTGTTTACACACACATGAAACCAAATCATAAGAGAGCTATTGAAATTATGGTCCCAACCCACCCGGATTACTACTACAAATACAAGTTACTTCACACCCTACAGAGACCAAATTAAAAGTCTTAGATGCTTCTTCTTGTTCACTTGAATTCCATGATCATGTTGTTTTCCGGAGCCAGCCCAACGCACGCCATAACTCAAATATTCCATTGTCCCTTCCTGATGCAGAAACAAAAAGCCATGTTTTTGATAAAACAAAAGTATGAGCCAGGCTAATAGGAACAAGGCTAAAGAAAGAACACAAACTACCTTGAGAATGTTTCTATGGTGATACTCCATCTTTACCTTCTTCTTCTAGGAGTCCTCCACCAAATCTATGTGACTATGCAAAATGATAAAGACTCAAACTTTAAAGCTACAAGACTACGGGACTTTCTAAGTTCATAAAATTTGACAATTTTTAGAAAATTGTTTCTCATAAGAAACTATCAAAGATTCAACATGTTCACAAATGTAAGTCTATCAAACTTTTGATATTACAAACAACCCTGAGCCTGTATCAACACCTCGTCTAATTCATTACAGTACAAGACTTATATTACTATTCTCACTGATTAATACATGATTCGTGAAGCACCATTGATTACAACTTTTACTACTCTTTATCTTACCTAACTATTCCATTCATAAAGCAATCTATATCGAACAAAAGCACATCACATGATCTCAAGATGCATCAGTTTTTTTCCAATTTAAGTTGAAGCAACAAAATCTTAGAACCAACGATTTAAGAAATCAGATTAAGCATAAAACACCATCAAATCGAAATCTAAACAAAACCCAGATGCAGAATCCTTCATAGAAACAGAGATTGAGTCGAAAAATATCAAAAAACTAACCTTCAAAATTCTTCAACAGTAGAGAAAGTAAGAAGCTTCCCCAAATGTTCTGTTTCGAATTTCAAAGAAGGATTATCAAATCAGAAAGTCCAGGAATGCTTCAACGGATGCGATTGACGAGCGGATTTGTTCGATTTGTCTCAGAGCAGATCTTGACAGAGGAAACGAAGAAGAGAATTGGGATTTAGGGTTTGTTTGTTGAAGAAGAGAATCGCTTGGTTTGTTTGTGAATTTTCAAACATAATAAGGATATTTTTGTCATTTAGGATATATAACGTAACTCTTTCATCTTTGACGCTAAATTTAAGTGGCGTCTAAAATTTTTAACCGCAGAAAGCTGCGTTTGACGCAAGTAGTTGCGGCAACCAAACGAACACAACTACTTGCGTCTACCGCAGTCGCAGGTACCCGCGGCGACGAAACGAACAGACTA" </a:t>
            </a:r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D78F8-7391-0040-B433-F0737D1DCF45}" type="slidenum">
              <a:rPr lang="en-AT" smtClean="0"/>
              <a:t>6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754370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945943"/>
            <a:ext cx="10363200" cy="626689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9454516"/>
            <a:ext cx="9144000" cy="4345992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9AE68-B3BC-C142-BF5F-7D8DF51FDE2E}" type="datetimeFigureOut">
              <a:rPr lang="en-AT" smtClean="0"/>
              <a:t>28.02.24</a:t>
            </a:fld>
            <a:endParaRPr lang="en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52BB7-4372-B648-9620-F3237A81DEF6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425466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9AE68-B3BC-C142-BF5F-7D8DF51FDE2E}" type="datetimeFigureOut">
              <a:rPr lang="en-AT" smtClean="0"/>
              <a:t>28.02.24</a:t>
            </a:fld>
            <a:endParaRPr lang="en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52BB7-4372-B648-9620-F3237A81DEF6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641249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958369"/>
            <a:ext cx="2628900" cy="1525473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958369"/>
            <a:ext cx="7734300" cy="1525473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9AE68-B3BC-C142-BF5F-7D8DF51FDE2E}" type="datetimeFigureOut">
              <a:rPr lang="en-AT" smtClean="0"/>
              <a:t>28.02.24</a:t>
            </a:fld>
            <a:endParaRPr lang="en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52BB7-4372-B648-9620-F3237A81DEF6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399927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9AE68-B3BC-C142-BF5F-7D8DF51FDE2E}" type="datetimeFigureOut">
              <a:rPr lang="en-AT" smtClean="0"/>
              <a:t>28.02.24</a:t>
            </a:fld>
            <a:endParaRPr lang="en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52BB7-4372-B648-9620-F3237A81DEF6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732747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487671"/>
            <a:ext cx="10515600" cy="7487774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2046282"/>
            <a:ext cx="10515600" cy="3937644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82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9AE68-B3BC-C142-BF5F-7D8DF51FDE2E}" type="datetimeFigureOut">
              <a:rPr lang="en-AT" smtClean="0"/>
              <a:t>28.02.24</a:t>
            </a:fld>
            <a:endParaRPr lang="en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52BB7-4372-B648-9620-F3237A81DEF6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521835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4791843"/>
            <a:ext cx="5181600" cy="1142125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4791843"/>
            <a:ext cx="5181600" cy="1142125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9AE68-B3BC-C142-BF5F-7D8DF51FDE2E}" type="datetimeFigureOut">
              <a:rPr lang="en-AT" smtClean="0"/>
              <a:t>28.02.24</a:t>
            </a:fld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52BB7-4372-B648-9620-F3237A81DEF6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05862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58373"/>
            <a:ext cx="10515600" cy="347929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4412664"/>
            <a:ext cx="5157787" cy="2162578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6575242"/>
            <a:ext cx="5157787" cy="967119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4412664"/>
            <a:ext cx="5183188" cy="2162578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6575242"/>
            <a:ext cx="5183188" cy="967119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9AE68-B3BC-C142-BF5F-7D8DF51FDE2E}" type="datetimeFigureOut">
              <a:rPr lang="en-AT" smtClean="0"/>
              <a:t>28.02.24</a:t>
            </a:fld>
            <a:endParaRPr lang="en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52BB7-4372-B648-9620-F3237A81DEF6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110249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9AE68-B3BC-C142-BF5F-7D8DF51FDE2E}" type="datetimeFigureOut">
              <a:rPr lang="en-AT" smtClean="0"/>
              <a:t>28.02.24</a:t>
            </a:fld>
            <a:endParaRPr lang="en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52BB7-4372-B648-9620-F3237A81DEF6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301496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9AE68-B3BC-C142-BF5F-7D8DF51FDE2E}" type="datetimeFigureOut">
              <a:rPr lang="en-AT" smtClean="0"/>
              <a:t>28.02.24</a:t>
            </a:fld>
            <a:endParaRPr lang="en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52BB7-4372-B648-9620-F3237A81DEF6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556410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200044"/>
            <a:ext cx="3932237" cy="4200155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591766"/>
            <a:ext cx="6172200" cy="12792138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400199"/>
            <a:ext cx="3932237" cy="10004536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9AE68-B3BC-C142-BF5F-7D8DF51FDE2E}" type="datetimeFigureOut">
              <a:rPr lang="en-AT" smtClean="0"/>
              <a:t>28.02.24</a:t>
            </a:fld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52BB7-4372-B648-9620-F3237A81DEF6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560983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200044"/>
            <a:ext cx="3932237" cy="4200155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2591766"/>
            <a:ext cx="6172200" cy="12792138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400199"/>
            <a:ext cx="3932237" cy="10004536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9AE68-B3BC-C142-BF5F-7D8DF51FDE2E}" type="datetimeFigureOut">
              <a:rPr lang="en-AT" smtClean="0"/>
              <a:t>28.02.24</a:t>
            </a:fld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52BB7-4372-B648-9620-F3237A81DEF6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811626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958373"/>
            <a:ext cx="10515600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791843"/>
            <a:ext cx="10515600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6683952"/>
            <a:ext cx="2743200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59AE68-B3BC-C142-BF5F-7D8DF51FDE2E}" type="datetimeFigureOut">
              <a:rPr lang="en-AT" smtClean="0"/>
              <a:t>28.02.24</a:t>
            </a:fld>
            <a:endParaRPr lang="en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6683952"/>
            <a:ext cx="4114800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6683952"/>
            <a:ext cx="2743200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E52BB7-4372-B648-9620-F3237A81DEF6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456333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12" Type="http://schemas.openxmlformats.org/officeDocument/2006/relationships/image" Target="../media/image1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5" Type="http://schemas.openxmlformats.org/officeDocument/2006/relationships/image" Target="../media/image14.emf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emf"/><Relationship Id="rId14" Type="http://schemas.openxmlformats.org/officeDocument/2006/relationships/image" Target="../media/image13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emf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10" Type="http://schemas.openxmlformats.org/officeDocument/2006/relationships/image" Target="../media/image22.emf"/><Relationship Id="rId4" Type="http://schemas.openxmlformats.org/officeDocument/2006/relationships/image" Target="../media/image16.emf"/><Relationship Id="rId9" Type="http://schemas.openxmlformats.org/officeDocument/2006/relationships/image" Target="../media/image21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23.emf"/><Relationship Id="rId7" Type="http://schemas.openxmlformats.org/officeDocument/2006/relationships/image" Target="../media/image2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10" Type="http://schemas.openxmlformats.org/officeDocument/2006/relationships/image" Target="../media/image30.emf"/><Relationship Id="rId4" Type="http://schemas.openxmlformats.org/officeDocument/2006/relationships/image" Target="../media/image24.emf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emf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10" Type="http://schemas.openxmlformats.org/officeDocument/2006/relationships/image" Target="../media/image38.png"/><Relationship Id="rId4" Type="http://schemas.openxmlformats.org/officeDocument/2006/relationships/image" Target="../media/image32.emf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27C409-4FDE-1170-3DEC-D1743AEBE4AF}"/>
              </a:ext>
            </a:extLst>
          </p:cNvPr>
          <p:cNvSpPr txBox="1"/>
          <p:nvPr/>
        </p:nvSpPr>
        <p:spPr>
          <a:xfrm>
            <a:off x="166472" y="223827"/>
            <a:ext cx="67553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3000" dirty="0">
                <a:solidFill>
                  <a:schemeClr val="accent5">
                    <a:lumMod val="75000"/>
                  </a:schemeClr>
                </a:solidFill>
              </a:rPr>
              <a:t>Bridge element between two TE families</a:t>
            </a:r>
          </a:p>
        </p:txBody>
      </p:sp>
    </p:spTree>
    <p:extLst>
      <p:ext uri="{BB962C8B-B14F-4D97-AF65-F5344CB8AC3E}">
        <p14:creationId xmlns:p14="http://schemas.microsoft.com/office/powerpoint/2010/main" val="1455673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66257A-5944-7E5D-8216-06F18E8B3636}"/>
              </a:ext>
            </a:extLst>
          </p:cNvPr>
          <p:cNvSpPr txBox="1"/>
          <p:nvPr/>
        </p:nvSpPr>
        <p:spPr>
          <a:xfrm>
            <a:off x="193366" y="129698"/>
            <a:ext cx="47904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3000" dirty="0">
                <a:solidFill>
                  <a:schemeClr val="accent5">
                    <a:lumMod val="75000"/>
                  </a:schemeClr>
                </a:solidFill>
              </a:rPr>
              <a:t>Missannotation: TE is bigger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01FD6A-605C-24E1-C6E6-4DFE202B5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53" y="1053120"/>
            <a:ext cx="7118444" cy="355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678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744EE0-8260-518C-471F-F4307FBEFE05}"/>
              </a:ext>
            </a:extLst>
          </p:cNvPr>
          <p:cNvSpPr txBox="1"/>
          <p:nvPr/>
        </p:nvSpPr>
        <p:spPr>
          <a:xfrm>
            <a:off x="300942" y="354456"/>
            <a:ext cx="35297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3000" dirty="0">
                <a:solidFill>
                  <a:schemeClr val="accent5">
                    <a:lumMod val="75000"/>
                  </a:schemeClr>
                </a:solidFill>
              </a:rPr>
              <a:t>New TE – 1</a:t>
            </a:r>
            <a:r>
              <a:rPr lang="en-AT" dirty="0">
                <a:solidFill>
                  <a:schemeClr val="accent5">
                    <a:lumMod val="75000"/>
                  </a:schemeClr>
                </a:solidFill>
              </a:rPr>
              <a:t>(component #2)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EF61E-C056-7FD5-E993-4840FA69E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13" y="908454"/>
            <a:ext cx="4717372" cy="23586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807444-CA86-7154-6F97-C01353261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7686" y="908454"/>
            <a:ext cx="3769265" cy="25128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A3B0B3-99C0-BCAF-1DCF-DF6633A90D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6950" y="825932"/>
            <a:ext cx="2743200" cy="274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FCAF3D-72A6-9970-0D7F-4BDA15E413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421296"/>
            <a:ext cx="3657600" cy="27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434119-4CD1-2393-13C9-545886FD6B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4379" y="14200240"/>
            <a:ext cx="2743200" cy="182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4A07C6-FA95-E469-B027-2C5DCABFB5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942" y="14200240"/>
            <a:ext cx="5486400" cy="3657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A61182-97D1-CC9C-BB3C-EAD3DE96972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7922" r="21428"/>
          <a:stretch/>
        </p:blipFill>
        <p:spPr>
          <a:xfrm>
            <a:off x="4724163" y="16029040"/>
            <a:ext cx="3241964" cy="1828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A419C50-F669-6976-A043-5DEC6199ED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66127" y="16029040"/>
            <a:ext cx="2743200" cy="1828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EE79182-C279-3A8A-B9A6-70097CE574CF}"/>
              </a:ext>
            </a:extLst>
          </p:cNvPr>
          <p:cNvSpPr txBox="1"/>
          <p:nvPr/>
        </p:nvSpPr>
        <p:spPr>
          <a:xfrm>
            <a:off x="300942" y="13830908"/>
            <a:ext cx="151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160 genomes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F2C0D61-B271-72F5-71E1-3956213447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14800" y="10277762"/>
            <a:ext cx="1990740" cy="132716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1E57518-329D-2167-A54A-92498BA236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77566" y="6433222"/>
            <a:ext cx="5486400" cy="36576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F611D97-4C5D-8418-2DD1-77C8CAB7FFA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30691" y="8150848"/>
            <a:ext cx="2743200" cy="18288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1064273-0501-BA39-EF5D-83BEA0EB0B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9859531"/>
            <a:ext cx="4114800" cy="27432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918CBE9-16E8-FD96-2358-42798623B9D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46451" y="4029757"/>
            <a:ext cx="4954366" cy="7926986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92AA11C-9D8F-8E0D-A1E5-BA1A39AE2C70}"/>
              </a:ext>
            </a:extLst>
          </p:cNvPr>
          <p:cNvCxnSpPr>
            <a:cxnSpLocks/>
          </p:cNvCxnSpPr>
          <p:nvPr/>
        </p:nvCxnSpPr>
        <p:spPr>
          <a:xfrm flipH="1">
            <a:off x="8466114" y="10628617"/>
            <a:ext cx="381672" cy="3127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A495363-06C7-6CFD-18A3-AEB7D1915B3B}"/>
              </a:ext>
            </a:extLst>
          </p:cNvPr>
          <p:cNvCxnSpPr>
            <a:cxnSpLocks/>
          </p:cNvCxnSpPr>
          <p:nvPr/>
        </p:nvCxnSpPr>
        <p:spPr>
          <a:xfrm flipH="1">
            <a:off x="9417240" y="10628617"/>
            <a:ext cx="381672" cy="3127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D1D113C-59E5-3696-7426-FEC55136063B}"/>
              </a:ext>
            </a:extLst>
          </p:cNvPr>
          <p:cNvCxnSpPr>
            <a:cxnSpLocks/>
          </p:cNvCxnSpPr>
          <p:nvPr/>
        </p:nvCxnSpPr>
        <p:spPr>
          <a:xfrm flipH="1">
            <a:off x="8405907" y="9546806"/>
            <a:ext cx="381672" cy="3127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9048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E43FE4-4233-0F36-02AE-C04EAD4452DB}"/>
              </a:ext>
            </a:extLst>
          </p:cNvPr>
          <p:cNvSpPr txBox="1"/>
          <p:nvPr/>
        </p:nvSpPr>
        <p:spPr>
          <a:xfrm>
            <a:off x="300942" y="354456"/>
            <a:ext cx="36227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3000" dirty="0">
                <a:solidFill>
                  <a:schemeClr val="accent5">
                    <a:lumMod val="75000"/>
                  </a:schemeClr>
                </a:solidFill>
              </a:rPr>
              <a:t>New TE – 2</a:t>
            </a:r>
            <a:r>
              <a:rPr lang="en-AT" dirty="0">
                <a:solidFill>
                  <a:schemeClr val="accent5">
                    <a:lumMod val="75000"/>
                  </a:schemeClr>
                </a:solidFill>
              </a:rPr>
              <a:t> (component # 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8F7E65-7987-94C3-1EFA-33B52B165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090" y="1157079"/>
            <a:ext cx="274320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36F55E-285F-57C8-715B-541802019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942" y="1333146"/>
            <a:ext cx="5049206" cy="25246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23C593-454A-2315-5F24-89B8043AEE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5232" y="1077206"/>
            <a:ext cx="2743200" cy="27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AEE2FB-0BEB-2E55-BFD1-C06DAACE12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690" y="6849574"/>
            <a:ext cx="5486400" cy="3657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F46660-2E4F-A98B-A21B-9A78E8B9863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286" r="10989"/>
          <a:stretch/>
        </p:blipFill>
        <p:spPr>
          <a:xfrm>
            <a:off x="516393" y="10631487"/>
            <a:ext cx="4782994" cy="1828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64E9A63-3708-E54F-7081-C2FDA38445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2371" y="8465723"/>
            <a:ext cx="2743200" cy="1828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9363DBF-5BE5-8B7D-FD83-F0098D8638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942" y="3982061"/>
            <a:ext cx="3657600" cy="274320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ED321327-710B-BED2-B98C-0753640B7A1D}"/>
              </a:ext>
            </a:extLst>
          </p:cNvPr>
          <p:cNvGrpSpPr/>
          <p:nvPr/>
        </p:nvGrpSpPr>
        <p:grpSpPr>
          <a:xfrm>
            <a:off x="7292771" y="4531676"/>
            <a:ext cx="4572000" cy="7315200"/>
            <a:chOff x="7292771" y="4531676"/>
            <a:chExt cx="4572000" cy="73152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9A21A96-DD28-6371-6923-82ADD7966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292771" y="4531676"/>
              <a:ext cx="4572000" cy="7315200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5F460D3-C576-1F0C-5D5F-EA43DD6F9D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95232" y="7676707"/>
              <a:ext cx="482909" cy="34024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B63A3E9-D66C-D1A9-2330-67607F52D6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81396" y="7676707"/>
              <a:ext cx="381672" cy="31272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844A11D-05D5-E0DB-97AB-1BD417DC1F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74886" y="6464595"/>
              <a:ext cx="606510" cy="26066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4D2B0C2-1AB4-A773-F8F0-0FA25366B9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3068" y="6787985"/>
              <a:ext cx="606510" cy="26066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020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111083-782D-418F-0C53-B6193A824841}"/>
              </a:ext>
            </a:extLst>
          </p:cNvPr>
          <p:cNvSpPr txBox="1"/>
          <p:nvPr/>
        </p:nvSpPr>
        <p:spPr>
          <a:xfrm>
            <a:off x="300942" y="354456"/>
            <a:ext cx="30024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3000" dirty="0">
                <a:solidFill>
                  <a:schemeClr val="accent5">
                    <a:lumMod val="75000"/>
                  </a:schemeClr>
                </a:solidFill>
              </a:rPr>
              <a:t>UFO – 1 </a:t>
            </a:r>
            <a:r>
              <a:rPr lang="en-AT" dirty="0">
                <a:solidFill>
                  <a:schemeClr val="accent5">
                    <a:lumMod val="75000"/>
                  </a:schemeClr>
                </a:solidFill>
              </a:rPr>
              <a:t>(component 4)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E74E82-ACCE-1069-9806-49483CAF5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42" y="1017474"/>
            <a:ext cx="7315200" cy="365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D915A3-4960-D1FA-36A9-5C8C88A2D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703678"/>
            <a:ext cx="2743200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89FDFC-1BE8-EC1B-A0D8-7DEECAA404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0" y="4675074"/>
            <a:ext cx="5486400" cy="3657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BC725E-9104-AD98-B9F0-AC6FF138EA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64457" y="8472197"/>
            <a:ext cx="7315200" cy="1828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451293-9EC2-A443-C2C8-5F553EE18E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2629" y="4935158"/>
            <a:ext cx="2743200" cy="182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776068-E2F3-745C-1C68-077A1769DD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6142" y="1307698"/>
            <a:ext cx="2743200" cy="2743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ACD3581-20B1-8A28-3801-59EBBF36EBC8}"/>
              </a:ext>
            </a:extLst>
          </p:cNvPr>
          <p:cNvSpPr txBox="1"/>
          <p:nvPr/>
        </p:nvSpPr>
        <p:spPr>
          <a:xfrm>
            <a:off x="7959120" y="446789"/>
            <a:ext cx="22444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not a repeat, </a:t>
            </a:r>
          </a:p>
          <a:p>
            <a:r>
              <a:rPr lang="en-AT" dirty="0"/>
              <a:t>not a tandem repeat,</a:t>
            </a:r>
          </a:p>
          <a:p>
            <a:r>
              <a:rPr lang="en-AT" dirty="0"/>
              <a:t>no an LTR, no a TIR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25D91EF-D8E5-5B53-C004-575AE8B5300B}"/>
              </a:ext>
            </a:extLst>
          </p:cNvPr>
          <p:cNvGrpSpPr/>
          <p:nvPr/>
        </p:nvGrpSpPr>
        <p:grpSpPr>
          <a:xfrm>
            <a:off x="464457" y="10559398"/>
            <a:ext cx="7772400" cy="2477281"/>
            <a:chOff x="464457" y="10559398"/>
            <a:chExt cx="7772400" cy="2477281"/>
          </a:xfrm>
        </p:grpSpPr>
        <p:pic>
          <p:nvPicPr>
            <p:cNvPr id="19" name="Picture 18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6497969A-946E-173D-FFE4-316461674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4457" y="10943868"/>
              <a:ext cx="7772400" cy="209281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FD16CC8-639B-486F-BDC5-A8481C75D5B5}"/>
                </a:ext>
              </a:extLst>
            </p:cNvPr>
            <p:cNvSpPr txBox="1"/>
            <p:nvPr/>
          </p:nvSpPr>
          <p:spPr>
            <a:xfrm>
              <a:off x="464457" y="10559398"/>
              <a:ext cx="2869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T" dirty="0"/>
                <a:t>If BLAST exclude A.thaliana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F9723B0-A9EB-3F53-0765-394A5460B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00458" y="4675074"/>
            <a:ext cx="2595184" cy="194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01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CE214-D276-A64E-6B8D-C9D10B451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ABD80D-3FC8-3EB8-A6CF-4CC4811551C5}"/>
              </a:ext>
            </a:extLst>
          </p:cNvPr>
          <p:cNvSpPr txBox="1"/>
          <p:nvPr/>
        </p:nvSpPr>
        <p:spPr>
          <a:xfrm>
            <a:off x="300942" y="354456"/>
            <a:ext cx="48294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3000" dirty="0">
                <a:solidFill>
                  <a:schemeClr val="accent5">
                    <a:lumMod val="75000"/>
                  </a:schemeClr>
                </a:solidFill>
              </a:rPr>
              <a:t>Undefined protein </a:t>
            </a:r>
            <a:r>
              <a:rPr lang="en-AT" dirty="0">
                <a:solidFill>
                  <a:schemeClr val="accent5">
                    <a:lumMod val="75000"/>
                  </a:schemeClr>
                </a:solidFill>
              </a:rPr>
              <a:t>(component 69)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AC9906-7E2E-869B-2007-0EA87EC02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42" y="1344046"/>
            <a:ext cx="54864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5FE7CF-6BC4-472B-80C0-ED4119B8F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3342" y="4152642"/>
            <a:ext cx="3657600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C48BBC-DB81-684C-8E04-5FAA69C0D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344046"/>
            <a:ext cx="2743200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9F0728-DB5E-B46B-2C81-34768ED5CC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7858" y="1041175"/>
            <a:ext cx="2743200" cy="2743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13781E-545E-3E9D-71D6-1323B0ECBD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29" y="4152642"/>
            <a:ext cx="7315200" cy="5486400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E7202E8E-1CB6-1F9D-2745-74EC54DD75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942" y="9704438"/>
            <a:ext cx="7772400" cy="2210731"/>
          </a:xfrm>
          <a:prstGeom prst="rect">
            <a:avLst/>
          </a:prstGeom>
        </p:spPr>
      </p:pic>
      <p:pic>
        <p:nvPicPr>
          <p:cNvPr id="19" name="Picture 18" descr="A graph with colorful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50FB50EA-3006-52A8-B4E9-2E17C539A9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029" y="12114471"/>
            <a:ext cx="6921500" cy="3467100"/>
          </a:xfrm>
          <a:prstGeom prst="rect">
            <a:avLst/>
          </a:prstGeom>
        </p:spPr>
      </p:pic>
      <p:sp>
        <p:nvSpPr>
          <p:cNvPr id="22" name="Freeform 21">
            <a:extLst>
              <a:ext uri="{FF2B5EF4-FFF2-40B4-BE49-F238E27FC236}">
                <a16:creationId xmlns:a16="http://schemas.microsoft.com/office/drawing/2014/main" id="{F0C38136-0406-9356-9D9F-90B1D08D4D97}"/>
              </a:ext>
            </a:extLst>
          </p:cNvPr>
          <p:cNvSpPr/>
          <p:nvPr/>
        </p:nvSpPr>
        <p:spPr>
          <a:xfrm>
            <a:off x="164810" y="1387742"/>
            <a:ext cx="2458641" cy="2425661"/>
          </a:xfrm>
          <a:custGeom>
            <a:avLst/>
            <a:gdLst>
              <a:gd name="connsiteX0" fmla="*/ 444789 w 2458641"/>
              <a:gd name="connsiteY0" fmla="*/ 832943 h 2548083"/>
              <a:gd name="connsiteX1" fmla="*/ 9361 w 2458641"/>
              <a:gd name="connsiteY1" fmla="*/ 2269857 h 2548083"/>
              <a:gd name="connsiteX2" fmla="*/ 894732 w 2458641"/>
              <a:gd name="connsiteY2" fmla="*/ 2458543 h 2548083"/>
              <a:gd name="connsiteX3" fmla="*/ 2418732 w 2458641"/>
              <a:gd name="connsiteY3" fmla="*/ 2415000 h 2548083"/>
              <a:gd name="connsiteX4" fmla="*/ 1983303 w 2458641"/>
              <a:gd name="connsiteY4" fmla="*/ 920029 h 2548083"/>
              <a:gd name="connsiteX5" fmla="*/ 1649475 w 2458641"/>
              <a:gd name="connsiteY5" fmla="*/ 20143 h 2548083"/>
              <a:gd name="connsiteX6" fmla="*/ 691532 w 2458641"/>
              <a:gd name="connsiteY6" fmla="*/ 339457 h 2548083"/>
              <a:gd name="connsiteX7" fmla="*/ 444789 w 2458641"/>
              <a:gd name="connsiteY7" fmla="*/ 832943 h 254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8641" h="2548083">
                <a:moveTo>
                  <a:pt x="444789" y="832943"/>
                </a:moveTo>
                <a:cubicBezTo>
                  <a:pt x="331094" y="1154676"/>
                  <a:pt x="-65629" y="1998924"/>
                  <a:pt x="9361" y="2269857"/>
                </a:cubicBezTo>
                <a:cubicBezTo>
                  <a:pt x="84351" y="2540790"/>
                  <a:pt x="493170" y="2434352"/>
                  <a:pt x="894732" y="2458543"/>
                </a:cubicBezTo>
                <a:cubicBezTo>
                  <a:pt x="1296294" y="2482734"/>
                  <a:pt x="2237304" y="2671419"/>
                  <a:pt x="2418732" y="2415000"/>
                </a:cubicBezTo>
                <a:cubicBezTo>
                  <a:pt x="2600160" y="2158581"/>
                  <a:pt x="2111512" y="1319172"/>
                  <a:pt x="1983303" y="920029"/>
                </a:cubicBezTo>
                <a:cubicBezTo>
                  <a:pt x="1855094" y="520886"/>
                  <a:pt x="1864770" y="116905"/>
                  <a:pt x="1649475" y="20143"/>
                </a:cubicBezTo>
                <a:cubicBezTo>
                  <a:pt x="1434180" y="-76619"/>
                  <a:pt x="894732" y="199152"/>
                  <a:pt x="691532" y="339457"/>
                </a:cubicBezTo>
                <a:cubicBezTo>
                  <a:pt x="488332" y="479762"/>
                  <a:pt x="558484" y="511210"/>
                  <a:pt x="444789" y="832943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021D5D-0A72-742F-DDC2-1B7A22A8DF96}"/>
              </a:ext>
            </a:extLst>
          </p:cNvPr>
          <p:cNvSpPr txBox="1"/>
          <p:nvPr/>
        </p:nvSpPr>
        <p:spPr>
          <a:xfrm>
            <a:off x="9056422" y="10149505"/>
            <a:ext cx="25259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10015_chr4</a:t>
            </a:r>
          </a:p>
          <a:p>
            <a:r>
              <a:rPr lang="en-GB" sz="1800" dirty="0"/>
              <a:t>8105250:8106977</a:t>
            </a:r>
            <a:endParaRPr lang="en-AT" dirty="0"/>
          </a:p>
        </p:txBody>
      </p:sp>
      <p:pic>
        <p:nvPicPr>
          <p:cNvPr id="32" name="Picture 31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CE845307-C807-7734-EF2F-D62459C110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17354" y="7381518"/>
            <a:ext cx="309903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372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p of the pacific ocean&#10;&#10;Description automatically generated with medium confidence">
            <a:extLst>
              <a:ext uri="{FF2B5EF4-FFF2-40B4-BE49-F238E27FC236}">
                <a16:creationId xmlns:a16="http://schemas.microsoft.com/office/drawing/2014/main" id="{4168CC72-9878-9DEC-C6B4-3AD7C0E6F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32" y="170202"/>
            <a:ext cx="2527300" cy="246380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C38F74-8084-AA9D-7AB5-7E8CAC53408E}"/>
              </a:ext>
            </a:extLst>
          </p:cNvPr>
          <p:cNvSpPr txBox="1"/>
          <p:nvPr/>
        </p:nvSpPr>
        <p:spPr>
          <a:xfrm>
            <a:off x="2888343" y="340273"/>
            <a:ext cx="6096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T" sz="1200" dirty="0"/>
              <a:t>g = readFastaMy('/Volumes/Samsung_T5/vienn/pb_chromosomes/10024_chr5.fasta')</a:t>
            </a:r>
          </a:p>
          <a:p>
            <a:r>
              <a:rPr lang="en-AT" sz="1200" dirty="0"/>
              <a:t>g = seq2nt(g)</a:t>
            </a:r>
          </a:p>
          <a:p>
            <a:r>
              <a:rPr lang="en-AT" sz="1200" dirty="0"/>
              <a:t>s2 = g[6045880 + (-2000:2000)]</a:t>
            </a:r>
          </a:p>
          <a:p>
            <a:endParaRPr lang="en-AT" sz="1200" dirty="0"/>
          </a:p>
          <a:p>
            <a:endParaRPr lang="en-AT" sz="1200" dirty="0"/>
          </a:p>
          <a:p>
            <a:r>
              <a:rPr lang="en-GB" sz="1200" dirty="0"/>
              <a:t>g = </a:t>
            </a:r>
            <a:r>
              <a:rPr lang="en-GB" sz="1200" dirty="0" err="1"/>
              <a:t>readFastaMy</a:t>
            </a:r>
            <a:r>
              <a:rPr lang="en-GB" sz="1200" dirty="0"/>
              <a:t>('/Volumes/Samsung_T5/</a:t>
            </a:r>
            <a:r>
              <a:rPr lang="en-GB" sz="1200" dirty="0" err="1"/>
              <a:t>vienn</a:t>
            </a:r>
            <a:r>
              <a:rPr lang="en-GB" sz="1200" dirty="0"/>
              <a:t>/</a:t>
            </a:r>
            <a:r>
              <a:rPr lang="en-GB" sz="1200" dirty="0" err="1"/>
              <a:t>pb_chromosomes</a:t>
            </a:r>
            <a:r>
              <a:rPr lang="en-GB" sz="1200" dirty="0"/>
              <a:t>/10015_chr4.fasta')</a:t>
            </a:r>
          </a:p>
          <a:p>
            <a:r>
              <a:rPr lang="en-GB" sz="1200" dirty="0"/>
              <a:t>g = seq2nt(g)</a:t>
            </a:r>
          </a:p>
          <a:p>
            <a:r>
              <a:rPr lang="en-GB" sz="1200" dirty="0"/>
              <a:t>s1 = g[8105250:8106977]</a:t>
            </a:r>
            <a:endParaRPr lang="en-AT" sz="1200" dirty="0"/>
          </a:p>
          <a:p>
            <a:endParaRPr lang="en-AT" sz="1200" dirty="0"/>
          </a:p>
          <a:p>
            <a:r>
              <a:rPr lang="en-AT" sz="1200" dirty="0"/>
              <a:t>dotplot(s1, s2, 15, 13)</a:t>
            </a:r>
          </a:p>
        </p:txBody>
      </p:sp>
      <p:pic>
        <p:nvPicPr>
          <p:cNvPr id="9" name="Picture 8" descr="A graph showing a line graph&#10;&#10;Description automatically generated">
            <a:extLst>
              <a:ext uri="{FF2B5EF4-FFF2-40B4-BE49-F238E27FC236}">
                <a16:creationId xmlns:a16="http://schemas.microsoft.com/office/drawing/2014/main" id="{62026F54-B151-7B16-4FE3-178920CEB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957" y="11015394"/>
            <a:ext cx="3700349" cy="2275902"/>
          </a:xfrm>
          <a:prstGeom prst="rect">
            <a:avLst/>
          </a:prstGeom>
        </p:spPr>
      </p:pic>
      <p:pic>
        <p:nvPicPr>
          <p:cNvPr id="10" name="Picture 9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D9E40B3-4F2F-77A3-1865-80D3D2750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440" y="11015394"/>
            <a:ext cx="3638298" cy="2261933"/>
          </a:xfrm>
          <a:prstGeom prst="rect">
            <a:avLst/>
          </a:prstGeom>
        </p:spPr>
      </p:pic>
      <p:pic>
        <p:nvPicPr>
          <p:cNvPr id="12" name="Picture 11" descr="A graph with pink squares&#10;&#10;Description automatically generated">
            <a:extLst>
              <a:ext uri="{FF2B5EF4-FFF2-40B4-BE49-F238E27FC236}">
                <a16:creationId xmlns:a16="http://schemas.microsoft.com/office/drawing/2014/main" id="{E4DC80B1-0C05-276F-C095-DA02C0D1F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9199" y="8331202"/>
            <a:ext cx="3638298" cy="2342084"/>
          </a:xfrm>
          <a:prstGeom prst="rect">
            <a:avLst/>
          </a:prstGeom>
        </p:spPr>
      </p:pic>
      <p:pic>
        <p:nvPicPr>
          <p:cNvPr id="14" name="Picture 13" descr="A graph with pink squares&#10;&#10;Description automatically generated with medium confidence">
            <a:extLst>
              <a:ext uri="{FF2B5EF4-FFF2-40B4-BE49-F238E27FC236}">
                <a16:creationId xmlns:a16="http://schemas.microsoft.com/office/drawing/2014/main" id="{FAF56AAA-6A78-4F1E-B113-FC76DF0630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686" y="8331202"/>
            <a:ext cx="4011699" cy="249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75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9E77F-228E-2877-9AC7-43D83683A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BC74AA-CF13-896A-FE43-4130C565E440}"/>
              </a:ext>
            </a:extLst>
          </p:cNvPr>
          <p:cNvSpPr txBox="1"/>
          <p:nvPr/>
        </p:nvSpPr>
        <p:spPr>
          <a:xfrm>
            <a:off x="300942" y="354456"/>
            <a:ext cx="27455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3000" dirty="0">
                <a:solidFill>
                  <a:schemeClr val="accent5">
                    <a:lumMod val="75000"/>
                  </a:schemeClr>
                </a:solidFill>
              </a:rPr>
              <a:t>Defined protein</a:t>
            </a:r>
            <a:endParaRPr lang="en-AT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839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1822</TotalTime>
  <Words>584</Words>
  <Application>Microsoft Macintosh PowerPoint</Application>
  <PresentationFormat>Custom</PresentationFormat>
  <Paragraphs>81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Menlo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 Igolkina</dc:creator>
  <cp:lastModifiedBy>Ann Igolkina</cp:lastModifiedBy>
  <cp:revision>1</cp:revision>
  <dcterms:created xsi:type="dcterms:W3CDTF">2024-02-21T09:04:05Z</dcterms:created>
  <dcterms:modified xsi:type="dcterms:W3CDTF">2024-02-29T10:27:04Z</dcterms:modified>
</cp:coreProperties>
</file>